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3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D6639-54C8-4FF0-820C-1B8540DAC7DC}" type="datetimeFigureOut">
              <a:rPr lang="en-GB" smtClean="0"/>
              <a:pPr/>
              <a:t>16/07/2018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622E1-B687-4CD9-938E-8B5AAD37E61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8720" y="1619672"/>
            <a:ext cx="2268000" cy="226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4" name="Picture 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6912" y="3419872"/>
            <a:ext cx="4397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TextBox 75"/>
          <p:cNvSpPr txBox="1"/>
          <p:nvPr/>
        </p:nvSpPr>
        <p:spPr>
          <a:xfrm>
            <a:off x="980728" y="1619672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Russian Commander</a:t>
            </a:r>
          </a:p>
          <a:p>
            <a:r>
              <a:rPr lang="en-GB" sz="1600" b="1" dirty="0" smtClean="0">
                <a:latin typeface="Ink Free" pitchFamily="66" charset="0"/>
              </a:rPr>
              <a:t>General of Cavalry Karl </a:t>
            </a:r>
            <a:r>
              <a:rPr lang="en-GB" sz="1600" b="1" dirty="0" err="1" smtClean="0">
                <a:latin typeface="Ink Free" pitchFamily="66" charset="0"/>
              </a:rPr>
              <a:t>Evald</a:t>
            </a:r>
            <a:r>
              <a:rPr lang="en-GB" sz="1600" b="1" dirty="0" smtClean="0">
                <a:latin typeface="Ink Free" pitchFamily="66" charset="0"/>
              </a:rPr>
              <a:t> von </a:t>
            </a:r>
            <a:r>
              <a:rPr lang="en-GB" sz="1600" b="1" dirty="0" err="1" smtClean="0">
                <a:latin typeface="Ink Free" pitchFamily="66" charset="0"/>
              </a:rPr>
              <a:t>Rönne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636912" y="298782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+1</a:t>
            </a:r>
            <a:endParaRPr lang="en-GB" b="1" dirty="0">
              <a:latin typeface="Ink Free" pitchFamily="66" charset="0"/>
            </a:endParaRPr>
          </a:p>
        </p:txBody>
      </p:sp>
      <p:pic>
        <p:nvPicPr>
          <p:cNvPr id="11266" name="Picture 2" descr="http://www.battle.poltava.ua/images/renne.jpg"/>
          <p:cNvPicPr>
            <a:picLocks noChangeAspect="1" noChangeArrowheads="1"/>
          </p:cNvPicPr>
          <p:nvPr/>
        </p:nvPicPr>
        <p:blipFill>
          <a:blip r:embed="rId3" cstate="print"/>
          <a:srcRect r="-23529" b="35535"/>
          <a:stretch>
            <a:fillRect/>
          </a:stretch>
        </p:blipFill>
        <p:spPr bwMode="auto">
          <a:xfrm>
            <a:off x="1052736" y="2478744"/>
            <a:ext cx="1866518" cy="1301168"/>
          </a:xfrm>
          <a:prstGeom prst="rect">
            <a:avLst/>
          </a:prstGeom>
          <a:noFill/>
        </p:spPr>
      </p:pic>
      <p:sp>
        <p:nvSpPr>
          <p:cNvPr id="79" name="Rectangle 78"/>
          <p:cNvSpPr/>
          <p:nvPr/>
        </p:nvSpPr>
        <p:spPr>
          <a:xfrm>
            <a:off x="3681280" y="1619672"/>
            <a:ext cx="2268000" cy="226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0" name="Picture 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9472" y="3419872"/>
            <a:ext cx="4397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TextBox 80"/>
          <p:cNvSpPr txBox="1"/>
          <p:nvPr/>
        </p:nvSpPr>
        <p:spPr>
          <a:xfrm>
            <a:off x="3753288" y="1619672"/>
            <a:ext cx="21602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Russian Commander</a:t>
            </a:r>
          </a:p>
          <a:p>
            <a:r>
              <a:rPr lang="en-GB" sz="1600" b="1" dirty="0" smtClean="0">
                <a:latin typeface="Ink Free" pitchFamily="66" charset="0"/>
              </a:rPr>
              <a:t>Cossack Leader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409472" y="298782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+1</a:t>
            </a:r>
            <a:endParaRPr lang="en-GB" b="1" dirty="0">
              <a:latin typeface="Ink Free" pitchFamily="66" charset="0"/>
            </a:endParaRPr>
          </a:p>
        </p:txBody>
      </p:sp>
      <p:pic>
        <p:nvPicPr>
          <p:cNvPr id="11270" name="Picture 6" descr="See the source image"/>
          <p:cNvPicPr>
            <a:picLocks noChangeAspect="1" noChangeArrowheads="1"/>
          </p:cNvPicPr>
          <p:nvPr/>
        </p:nvPicPr>
        <p:blipFill>
          <a:blip r:embed="rId4" cstate="print"/>
          <a:srcRect l="38670" t="24560" r="30223" b="33878"/>
          <a:stretch>
            <a:fillRect/>
          </a:stretch>
        </p:blipFill>
        <p:spPr bwMode="auto">
          <a:xfrm>
            <a:off x="3789039" y="2371754"/>
            <a:ext cx="1512169" cy="1408157"/>
          </a:xfrm>
          <a:prstGeom prst="rect">
            <a:avLst/>
          </a:prstGeom>
          <a:noFill/>
        </p:spPr>
      </p:pic>
      <p:sp>
        <p:nvSpPr>
          <p:cNvPr id="86" name="Rectangle 85"/>
          <p:cNvSpPr/>
          <p:nvPr/>
        </p:nvSpPr>
        <p:spPr>
          <a:xfrm>
            <a:off x="908720" y="5580112"/>
            <a:ext cx="2268000" cy="226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7" name="Picture 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6912" y="7380312"/>
            <a:ext cx="4397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TextBox 87"/>
          <p:cNvSpPr txBox="1"/>
          <p:nvPr/>
        </p:nvSpPr>
        <p:spPr>
          <a:xfrm>
            <a:off x="980728" y="5580112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Russian Commander</a:t>
            </a:r>
          </a:p>
          <a:p>
            <a:r>
              <a:rPr lang="en-GB" sz="1600" b="1" dirty="0" smtClean="0">
                <a:latin typeface="Ink Free" pitchFamily="66" charset="0"/>
              </a:rPr>
              <a:t>Prince Mikhail </a:t>
            </a:r>
            <a:r>
              <a:rPr lang="en-GB" sz="1600" b="1" smtClean="0">
                <a:latin typeface="Ink Free" pitchFamily="66" charset="0"/>
              </a:rPr>
              <a:t>Mikhailhvitch</a:t>
            </a:r>
            <a:r>
              <a:rPr lang="en-GB" sz="1600" b="1" dirty="0" smtClean="0">
                <a:latin typeface="Ink Free" pitchFamily="66" charset="0"/>
              </a:rPr>
              <a:t> </a:t>
            </a:r>
            <a:r>
              <a:rPr lang="en-GB" sz="1600" b="1" dirty="0" err="1" smtClean="0">
                <a:latin typeface="Ink Free" pitchFamily="66" charset="0"/>
              </a:rPr>
              <a:t>Golitsin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636912" y="694826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+2</a:t>
            </a:r>
            <a:endParaRPr lang="en-GB" b="1" dirty="0">
              <a:latin typeface="Ink Free" pitchFamily="66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681280" y="5580112"/>
            <a:ext cx="2268000" cy="226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2" name="Picture 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9472" y="7380312"/>
            <a:ext cx="4397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TextBox 92"/>
          <p:cNvSpPr txBox="1"/>
          <p:nvPr/>
        </p:nvSpPr>
        <p:spPr>
          <a:xfrm>
            <a:off x="3753288" y="5580112"/>
            <a:ext cx="24120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Russian Commander</a:t>
            </a:r>
          </a:p>
          <a:p>
            <a:r>
              <a:rPr lang="de-DE" sz="1600" b="1" dirty="0" smtClean="0">
                <a:latin typeface="Ink Free" pitchFamily="66" charset="0"/>
              </a:rPr>
              <a:t>Lt-General Ludvig Nikolaus von Hallart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409472" y="6948264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+0</a:t>
            </a:r>
            <a:endParaRPr lang="en-GB" b="1" dirty="0">
              <a:latin typeface="Ink Free" pitchFamily="66" charset="0"/>
            </a:endParaRPr>
          </a:p>
        </p:txBody>
      </p:sp>
      <p:pic>
        <p:nvPicPr>
          <p:cNvPr id="11272" name="Picture 8" descr="http://www.battle.poltava.ua/images/golitsin4.jpg"/>
          <p:cNvPicPr>
            <a:picLocks noChangeAspect="1" noChangeArrowheads="1"/>
          </p:cNvPicPr>
          <p:nvPr/>
        </p:nvPicPr>
        <p:blipFill>
          <a:blip r:embed="rId5" cstate="print"/>
          <a:srcRect b="38074"/>
          <a:stretch>
            <a:fillRect/>
          </a:stretch>
        </p:blipFill>
        <p:spPr bwMode="auto">
          <a:xfrm>
            <a:off x="1052737" y="6509528"/>
            <a:ext cx="1368152" cy="1158816"/>
          </a:xfrm>
          <a:prstGeom prst="rect">
            <a:avLst/>
          </a:prstGeom>
          <a:noFill/>
        </p:spPr>
      </p:pic>
      <p:pic>
        <p:nvPicPr>
          <p:cNvPr id="11274" name="Picture 10" descr="http://www.battle.poltava.ua/images/allar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9040" y="6300192"/>
            <a:ext cx="1368152" cy="15924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8720" y="1619672"/>
            <a:ext cx="2268000" cy="226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4" name="Picture 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6912" y="3419872"/>
            <a:ext cx="4397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TextBox 75"/>
          <p:cNvSpPr txBox="1"/>
          <p:nvPr/>
        </p:nvSpPr>
        <p:spPr>
          <a:xfrm>
            <a:off x="980728" y="1619672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Russian Commander</a:t>
            </a:r>
          </a:p>
          <a:p>
            <a:r>
              <a:rPr lang="en-GB" sz="1600" b="1" dirty="0" smtClean="0">
                <a:latin typeface="Ink Free" pitchFamily="66" charset="0"/>
              </a:rPr>
              <a:t>Lieutenant-General Hessen-Darmstadt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636912" y="298782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+1</a:t>
            </a:r>
            <a:endParaRPr lang="en-GB" b="1" dirty="0">
              <a:latin typeface="Ink Free" pitchFamily="66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681280" y="1619672"/>
            <a:ext cx="2268000" cy="226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0" name="Picture 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9472" y="3419872"/>
            <a:ext cx="4397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TextBox 80"/>
          <p:cNvSpPr txBox="1"/>
          <p:nvPr/>
        </p:nvSpPr>
        <p:spPr>
          <a:xfrm>
            <a:off x="3753288" y="1619672"/>
            <a:ext cx="21602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Russian Commander</a:t>
            </a:r>
          </a:p>
          <a:p>
            <a:r>
              <a:rPr lang="en-GB" sz="1600" b="1" dirty="0" err="1" smtClean="0">
                <a:latin typeface="Ink Free" pitchFamily="66" charset="0"/>
              </a:rPr>
              <a:t>Kalmuk</a:t>
            </a:r>
            <a:r>
              <a:rPr lang="en-GB" sz="1600" b="1" dirty="0" smtClean="0">
                <a:latin typeface="Ink Free" pitchFamily="66" charset="0"/>
              </a:rPr>
              <a:t> Commander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409472" y="2987824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+0</a:t>
            </a:r>
            <a:endParaRPr lang="en-GB" b="1" dirty="0">
              <a:latin typeface="Ink Free" pitchFamily="66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908720" y="5580112"/>
            <a:ext cx="2268000" cy="226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7" name="Picture 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6912" y="7380312"/>
            <a:ext cx="4397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TextBox 87"/>
          <p:cNvSpPr txBox="1"/>
          <p:nvPr/>
        </p:nvSpPr>
        <p:spPr>
          <a:xfrm>
            <a:off x="980728" y="5580112"/>
            <a:ext cx="21602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Russian Commander</a:t>
            </a:r>
          </a:p>
          <a:p>
            <a:r>
              <a:rPr lang="en-GB" sz="1600" b="1" dirty="0" smtClean="0">
                <a:latin typeface="Ink Free" pitchFamily="66" charset="0"/>
              </a:rPr>
              <a:t>Major-General </a:t>
            </a:r>
            <a:r>
              <a:rPr lang="en-GB" sz="1600" b="1" dirty="0" err="1" smtClean="0">
                <a:latin typeface="Ink Free" pitchFamily="66" charset="0"/>
              </a:rPr>
              <a:t>Pflug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636912" y="694826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+1</a:t>
            </a:r>
            <a:endParaRPr lang="en-GB" b="1" dirty="0">
              <a:latin typeface="Ink Free" pitchFamily="66" charset="0"/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681280" y="5580112"/>
            <a:ext cx="2268000" cy="226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2" name="Picture 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9472" y="7380312"/>
            <a:ext cx="4397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TextBox 92"/>
          <p:cNvSpPr txBox="1"/>
          <p:nvPr/>
        </p:nvSpPr>
        <p:spPr>
          <a:xfrm>
            <a:off x="3753288" y="5580112"/>
            <a:ext cx="21239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Russian Commander</a:t>
            </a:r>
          </a:p>
          <a:p>
            <a:r>
              <a:rPr lang="de-DE" sz="1600" b="1" dirty="0" smtClean="0">
                <a:latin typeface="Ink Free" pitchFamily="66" charset="0"/>
              </a:rPr>
              <a:t>Czar of Russian Peter I Romanov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5409472" y="694826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+1</a:t>
            </a:r>
            <a:endParaRPr lang="en-GB" b="1" dirty="0">
              <a:latin typeface="Ink Free" pitchFamily="66" charset="0"/>
            </a:endParaRPr>
          </a:p>
        </p:txBody>
      </p:sp>
      <p:pic>
        <p:nvPicPr>
          <p:cNvPr id="15362" name="Picture 2" descr="Image result for Peter the Great"/>
          <p:cNvPicPr>
            <a:picLocks noChangeAspect="1" noChangeArrowheads="1"/>
          </p:cNvPicPr>
          <p:nvPr/>
        </p:nvPicPr>
        <p:blipFill>
          <a:blip r:embed="rId3" cstate="print"/>
          <a:srcRect l="14815" t="5500" r="14815" b="47907"/>
          <a:stretch>
            <a:fillRect/>
          </a:stretch>
        </p:blipFill>
        <p:spPr bwMode="auto">
          <a:xfrm>
            <a:off x="3789602" y="6420346"/>
            <a:ext cx="1512168" cy="1348472"/>
          </a:xfrm>
          <a:prstGeom prst="rect">
            <a:avLst/>
          </a:prstGeom>
          <a:noFill/>
        </p:spPr>
      </p:pic>
      <p:pic>
        <p:nvPicPr>
          <p:cNvPr id="15364" name="Picture 4" descr="See the source image"/>
          <p:cNvPicPr>
            <a:picLocks noChangeAspect="1" noChangeArrowheads="1"/>
          </p:cNvPicPr>
          <p:nvPr/>
        </p:nvPicPr>
        <p:blipFill>
          <a:blip r:embed="rId4" cstate="print"/>
          <a:srcRect l="89200" t="61175" r="3604" b="28621"/>
          <a:stretch>
            <a:fillRect/>
          </a:stretch>
        </p:blipFill>
        <p:spPr bwMode="auto">
          <a:xfrm>
            <a:off x="1052736" y="2555776"/>
            <a:ext cx="1512168" cy="1224136"/>
          </a:xfrm>
          <a:prstGeom prst="rect">
            <a:avLst/>
          </a:prstGeom>
          <a:noFill/>
        </p:spPr>
      </p:pic>
      <p:pic>
        <p:nvPicPr>
          <p:cNvPr id="24" name="Picture 355"/>
          <p:cNvPicPr>
            <a:picLocks noChangeAspect="1" noChangeArrowheads="1"/>
          </p:cNvPicPr>
          <p:nvPr/>
        </p:nvPicPr>
        <p:blipFill>
          <a:blip r:embed="rId5" cstate="print"/>
          <a:srcRect l="18823" r="14454"/>
          <a:stretch>
            <a:fillRect/>
          </a:stretch>
        </p:blipFill>
        <p:spPr bwMode="auto">
          <a:xfrm>
            <a:off x="3789039" y="2411760"/>
            <a:ext cx="1531027" cy="135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://www.battle.poltava.ua/images/lesnaya1708nattier.jpg"/>
          <p:cNvPicPr>
            <a:picLocks noChangeAspect="1" noChangeArrowheads="1"/>
          </p:cNvPicPr>
          <p:nvPr/>
        </p:nvPicPr>
        <p:blipFill>
          <a:blip r:embed="rId6" cstate="print"/>
          <a:srcRect l="77933" t="54519" r="5216" b="22117"/>
          <a:stretch>
            <a:fillRect/>
          </a:stretch>
        </p:blipFill>
        <p:spPr bwMode="auto">
          <a:xfrm>
            <a:off x="1052736" y="6344296"/>
            <a:ext cx="1459362" cy="136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8720" y="1619672"/>
            <a:ext cx="2268000" cy="226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4" name="Picture 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6912" y="3419872"/>
            <a:ext cx="4397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" name="TextBox 75"/>
          <p:cNvSpPr txBox="1"/>
          <p:nvPr/>
        </p:nvSpPr>
        <p:spPr>
          <a:xfrm>
            <a:off x="980728" y="1619672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Russian Commander</a:t>
            </a:r>
          </a:p>
          <a:p>
            <a:r>
              <a:rPr lang="en-GB" sz="1600" b="1" dirty="0" smtClean="0">
                <a:latin typeface="Ink Free" pitchFamily="66" charset="0"/>
              </a:rPr>
              <a:t>Field Marshal and General </a:t>
            </a:r>
            <a:r>
              <a:rPr lang="en-GB" sz="1600" b="1" dirty="0" err="1" smtClean="0">
                <a:latin typeface="Ink Free" pitchFamily="66" charset="0"/>
              </a:rPr>
              <a:t>Sheremetev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636912" y="298782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+2</a:t>
            </a:r>
            <a:endParaRPr lang="en-GB" b="1" dirty="0">
              <a:latin typeface="Ink Free" pitchFamily="66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681280" y="1619672"/>
            <a:ext cx="2268000" cy="226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0" name="Picture 4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9472" y="3419872"/>
            <a:ext cx="43973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TextBox 80"/>
          <p:cNvSpPr txBox="1"/>
          <p:nvPr/>
        </p:nvSpPr>
        <p:spPr>
          <a:xfrm>
            <a:off x="3753288" y="1619672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Ink Free" pitchFamily="66" charset="0"/>
              </a:rPr>
              <a:t>Russian Commander</a:t>
            </a:r>
          </a:p>
          <a:p>
            <a:r>
              <a:rPr lang="de-DE" b="1" dirty="0" smtClean="0">
                <a:latin typeface="Ink Free" pitchFamily="66" charset="0"/>
              </a:rPr>
              <a:t>Lt Marshal Heinrich von der Goltz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409472" y="2987824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+0</a:t>
            </a:r>
            <a:endParaRPr lang="en-GB" b="1" dirty="0">
              <a:latin typeface="Ink Free" pitchFamily="66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908720" y="5580112"/>
            <a:ext cx="2268000" cy="226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980728" y="5580112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Swedish Commander</a:t>
            </a:r>
          </a:p>
          <a:p>
            <a:r>
              <a:rPr lang="en-GB" sz="1600" b="1" dirty="0" smtClean="0">
                <a:latin typeface="Ink Free" pitchFamily="66" charset="0"/>
              </a:rPr>
              <a:t>Major General Hugo Johan Hamilton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636912" y="6948264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+1</a:t>
            </a:r>
            <a:endParaRPr lang="en-GB" b="1" dirty="0">
              <a:latin typeface="Ink Free" pitchFamily="66" charset="0"/>
            </a:endParaRPr>
          </a:p>
        </p:txBody>
      </p:sp>
      <p:pic>
        <p:nvPicPr>
          <p:cNvPr id="14338" name="Picture 2" descr="http://www.battle.poltava.ua/images/sheremetev.jpg"/>
          <p:cNvPicPr>
            <a:picLocks noChangeAspect="1" noChangeArrowheads="1"/>
          </p:cNvPicPr>
          <p:nvPr/>
        </p:nvPicPr>
        <p:blipFill>
          <a:blip r:embed="rId3" cstate="print"/>
          <a:srcRect l="11493" t="8100" r="19548" b="48701"/>
          <a:stretch>
            <a:fillRect/>
          </a:stretch>
        </p:blipFill>
        <p:spPr bwMode="auto">
          <a:xfrm>
            <a:off x="980728" y="2435763"/>
            <a:ext cx="1512168" cy="1344149"/>
          </a:xfrm>
          <a:prstGeom prst="rect">
            <a:avLst/>
          </a:prstGeom>
          <a:noFill/>
        </p:spPr>
      </p:pic>
      <p:pic>
        <p:nvPicPr>
          <p:cNvPr id="14340" name="Picture 4" descr="See the source image"/>
          <p:cNvPicPr>
            <a:picLocks noChangeAspect="1" noChangeArrowheads="1"/>
          </p:cNvPicPr>
          <p:nvPr/>
        </p:nvPicPr>
        <p:blipFill>
          <a:blip r:embed="rId4" cstate="print"/>
          <a:srcRect l="74017" t="58175" r="9851" b="17309"/>
          <a:stretch>
            <a:fillRect/>
          </a:stretch>
        </p:blipFill>
        <p:spPr bwMode="auto">
          <a:xfrm>
            <a:off x="3789040" y="2530361"/>
            <a:ext cx="1440160" cy="1249551"/>
          </a:xfrm>
          <a:prstGeom prst="rect">
            <a:avLst/>
          </a:prstGeom>
          <a:noFill/>
        </p:spPr>
      </p:pic>
      <p:grpSp>
        <p:nvGrpSpPr>
          <p:cNvPr id="20" name="Group 437"/>
          <p:cNvGrpSpPr>
            <a:grpSpLocks/>
          </p:cNvGrpSpPr>
          <p:nvPr/>
        </p:nvGrpSpPr>
        <p:grpSpPr bwMode="auto">
          <a:xfrm>
            <a:off x="2564904" y="7308304"/>
            <a:ext cx="576064" cy="432048"/>
            <a:chOff x="1581" y="2932"/>
            <a:chExt cx="251" cy="153"/>
          </a:xfrm>
        </p:grpSpPr>
        <p:pic>
          <p:nvPicPr>
            <p:cNvPr id="21" name="Picture 43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81" y="2932"/>
              <a:ext cx="251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43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81" y="2932"/>
              <a:ext cx="251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" name="Rectangle 28"/>
          <p:cNvSpPr/>
          <p:nvPr/>
        </p:nvSpPr>
        <p:spPr>
          <a:xfrm>
            <a:off x="3717032" y="5580112"/>
            <a:ext cx="2268000" cy="226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3789040" y="5580112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Swedish Commander</a:t>
            </a:r>
          </a:p>
          <a:p>
            <a:r>
              <a:rPr lang="en-GB" sz="1600" b="1" dirty="0" smtClean="0">
                <a:latin typeface="Ink Free" pitchFamily="66" charset="0"/>
              </a:rPr>
              <a:t>Major General Carl </a:t>
            </a:r>
            <a:r>
              <a:rPr lang="en-GB" sz="1600" b="1" dirty="0" err="1" smtClean="0">
                <a:latin typeface="Ink Free" pitchFamily="66" charset="0"/>
              </a:rPr>
              <a:t>Gustaf</a:t>
            </a:r>
            <a:r>
              <a:rPr lang="en-GB" sz="1600" b="1" dirty="0" smtClean="0">
                <a:latin typeface="Ink Free" pitchFamily="66" charset="0"/>
              </a:rPr>
              <a:t> </a:t>
            </a:r>
            <a:r>
              <a:rPr lang="en-GB" sz="1600" b="1" dirty="0" err="1" smtClean="0">
                <a:latin typeface="Ink Free" pitchFamily="66" charset="0"/>
              </a:rPr>
              <a:t>Creutz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45224" y="694826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+2</a:t>
            </a:r>
            <a:endParaRPr lang="en-GB" b="1" dirty="0">
              <a:latin typeface="Ink Free" pitchFamily="66" charset="0"/>
            </a:endParaRPr>
          </a:p>
        </p:txBody>
      </p:sp>
      <p:grpSp>
        <p:nvGrpSpPr>
          <p:cNvPr id="32" name="Group 437"/>
          <p:cNvGrpSpPr>
            <a:grpSpLocks/>
          </p:cNvGrpSpPr>
          <p:nvPr/>
        </p:nvGrpSpPr>
        <p:grpSpPr bwMode="auto">
          <a:xfrm>
            <a:off x="5373216" y="7308304"/>
            <a:ext cx="576064" cy="432048"/>
            <a:chOff x="1581" y="2932"/>
            <a:chExt cx="251" cy="153"/>
          </a:xfrm>
        </p:grpSpPr>
        <p:pic>
          <p:nvPicPr>
            <p:cNvPr id="33" name="Picture 43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81" y="2932"/>
              <a:ext cx="251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43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81" y="2932"/>
              <a:ext cx="251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342" name="Picture 6" descr="http://www.battle.poltava.ua/images/hamilton.jpg"/>
          <p:cNvPicPr>
            <a:picLocks noChangeAspect="1" noChangeArrowheads="1"/>
          </p:cNvPicPr>
          <p:nvPr/>
        </p:nvPicPr>
        <p:blipFill>
          <a:blip r:embed="rId7" cstate="print"/>
          <a:srcRect b="21933"/>
          <a:stretch>
            <a:fillRect/>
          </a:stretch>
        </p:blipFill>
        <p:spPr bwMode="auto">
          <a:xfrm>
            <a:off x="1052736" y="6458861"/>
            <a:ext cx="1303536" cy="1281491"/>
          </a:xfrm>
          <a:prstGeom prst="rect">
            <a:avLst/>
          </a:prstGeom>
          <a:noFill/>
        </p:spPr>
      </p:pic>
      <p:pic>
        <p:nvPicPr>
          <p:cNvPr id="14344" name="Picture 8" descr="http://www.battle.poltava.ua/images/creutz.jpg"/>
          <p:cNvPicPr>
            <a:picLocks noChangeAspect="1" noChangeArrowheads="1"/>
          </p:cNvPicPr>
          <p:nvPr/>
        </p:nvPicPr>
        <p:blipFill>
          <a:blip r:embed="rId8" cstate="print"/>
          <a:srcRect b="25636"/>
          <a:stretch>
            <a:fillRect/>
          </a:stretch>
        </p:blipFill>
        <p:spPr bwMode="auto">
          <a:xfrm>
            <a:off x="3861048" y="6487113"/>
            <a:ext cx="1368152" cy="1253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ectangle 85"/>
          <p:cNvSpPr/>
          <p:nvPr/>
        </p:nvSpPr>
        <p:spPr>
          <a:xfrm>
            <a:off x="908720" y="5580112"/>
            <a:ext cx="2268000" cy="226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980728" y="5580112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Swedish Commander</a:t>
            </a:r>
          </a:p>
          <a:p>
            <a:r>
              <a:rPr lang="en-GB" sz="1600" b="1" dirty="0" smtClean="0">
                <a:latin typeface="Ink Free" pitchFamily="66" charset="0"/>
              </a:rPr>
              <a:t>Field Marshal Carl Gustav </a:t>
            </a:r>
            <a:r>
              <a:rPr lang="en-GB" sz="1600" b="1" dirty="0" err="1" smtClean="0">
                <a:latin typeface="Ink Free" pitchFamily="66" charset="0"/>
              </a:rPr>
              <a:t>Rehnsköld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636912" y="6948264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+3</a:t>
            </a:r>
            <a:endParaRPr lang="en-GB" b="1" dirty="0">
              <a:latin typeface="Ink Free" pitchFamily="66" charset="0"/>
            </a:endParaRPr>
          </a:p>
        </p:txBody>
      </p:sp>
      <p:grpSp>
        <p:nvGrpSpPr>
          <p:cNvPr id="2" name="Group 437"/>
          <p:cNvGrpSpPr>
            <a:grpSpLocks/>
          </p:cNvGrpSpPr>
          <p:nvPr/>
        </p:nvGrpSpPr>
        <p:grpSpPr bwMode="auto">
          <a:xfrm>
            <a:off x="2564904" y="7308304"/>
            <a:ext cx="576064" cy="432048"/>
            <a:chOff x="1581" y="2932"/>
            <a:chExt cx="251" cy="153"/>
          </a:xfrm>
        </p:grpSpPr>
        <p:pic>
          <p:nvPicPr>
            <p:cNvPr id="21" name="Picture 43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1" y="2932"/>
              <a:ext cx="251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4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81" y="2932"/>
              <a:ext cx="251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" name="Rectangle 23"/>
          <p:cNvSpPr/>
          <p:nvPr/>
        </p:nvSpPr>
        <p:spPr>
          <a:xfrm>
            <a:off x="908720" y="1475656"/>
            <a:ext cx="2268000" cy="226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980728" y="1475656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Swedish Commander</a:t>
            </a:r>
          </a:p>
          <a:p>
            <a:r>
              <a:rPr lang="en-GB" sz="1600" b="1" dirty="0" smtClean="0">
                <a:latin typeface="Ink Free" pitchFamily="66" charset="0"/>
              </a:rPr>
              <a:t>Major General Axel </a:t>
            </a:r>
            <a:r>
              <a:rPr lang="en-GB" sz="1600" b="1" dirty="0" err="1" smtClean="0">
                <a:latin typeface="Ink Free" pitchFamily="66" charset="0"/>
              </a:rPr>
              <a:t>Sparre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36912" y="2843808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+2</a:t>
            </a:r>
            <a:endParaRPr lang="en-GB" b="1" dirty="0">
              <a:latin typeface="Ink Free" pitchFamily="66" charset="0"/>
            </a:endParaRPr>
          </a:p>
        </p:txBody>
      </p:sp>
      <p:grpSp>
        <p:nvGrpSpPr>
          <p:cNvPr id="27" name="Group 437"/>
          <p:cNvGrpSpPr>
            <a:grpSpLocks/>
          </p:cNvGrpSpPr>
          <p:nvPr/>
        </p:nvGrpSpPr>
        <p:grpSpPr bwMode="auto">
          <a:xfrm>
            <a:off x="2564904" y="3203848"/>
            <a:ext cx="576064" cy="432048"/>
            <a:chOff x="1581" y="2932"/>
            <a:chExt cx="251" cy="153"/>
          </a:xfrm>
        </p:grpSpPr>
        <p:pic>
          <p:nvPicPr>
            <p:cNvPr id="28" name="Picture 43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1" y="2932"/>
              <a:ext cx="251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" name="Picture 4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81" y="2932"/>
              <a:ext cx="251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5" name="Rectangle 34"/>
          <p:cNvSpPr/>
          <p:nvPr/>
        </p:nvSpPr>
        <p:spPr>
          <a:xfrm>
            <a:off x="3717032" y="1475656"/>
            <a:ext cx="2268000" cy="226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3789040" y="1475656"/>
            <a:ext cx="216024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Swedish Commander</a:t>
            </a:r>
          </a:p>
          <a:p>
            <a:r>
              <a:rPr lang="en-GB" sz="1600" b="1" dirty="0" smtClean="0">
                <a:latin typeface="Ink Free" pitchFamily="66" charset="0"/>
              </a:rPr>
              <a:t>King Charles XII of Sweden</a:t>
            </a:r>
            <a:endParaRPr lang="en-GB" sz="1600" b="1" dirty="0">
              <a:latin typeface="Ink Free" pitchFamily="66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45224" y="284380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Ink Free" pitchFamily="66" charset="0"/>
              </a:rPr>
              <a:t>+3</a:t>
            </a:r>
            <a:endParaRPr lang="en-GB" b="1" dirty="0">
              <a:latin typeface="Ink Free" pitchFamily="66" charset="0"/>
            </a:endParaRPr>
          </a:p>
        </p:txBody>
      </p:sp>
      <p:grpSp>
        <p:nvGrpSpPr>
          <p:cNvPr id="38" name="Group 437"/>
          <p:cNvGrpSpPr>
            <a:grpSpLocks/>
          </p:cNvGrpSpPr>
          <p:nvPr/>
        </p:nvGrpSpPr>
        <p:grpSpPr bwMode="auto">
          <a:xfrm>
            <a:off x="5373216" y="3203848"/>
            <a:ext cx="576064" cy="432048"/>
            <a:chOff x="1581" y="2932"/>
            <a:chExt cx="251" cy="153"/>
          </a:xfrm>
        </p:grpSpPr>
        <p:pic>
          <p:nvPicPr>
            <p:cNvPr id="39" name="Picture 43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81" y="2932"/>
              <a:ext cx="251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4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81" y="2932"/>
              <a:ext cx="251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6386" name="Picture 2" descr="http://www.battle.poltava.ua/images/sparre.jpg"/>
          <p:cNvPicPr>
            <a:picLocks noChangeAspect="1" noChangeArrowheads="1"/>
          </p:cNvPicPr>
          <p:nvPr/>
        </p:nvPicPr>
        <p:blipFill>
          <a:blip r:embed="rId4" cstate="print"/>
          <a:srcRect l="10110" r="15751" b="41161"/>
          <a:stretch>
            <a:fillRect/>
          </a:stretch>
        </p:blipFill>
        <p:spPr bwMode="auto">
          <a:xfrm>
            <a:off x="1052736" y="2339752"/>
            <a:ext cx="1296144" cy="1296144"/>
          </a:xfrm>
          <a:prstGeom prst="rect">
            <a:avLst/>
          </a:prstGeom>
          <a:noFill/>
        </p:spPr>
      </p:pic>
      <p:pic>
        <p:nvPicPr>
          <p:cNvPr id="16388" name="Picture 4" descr="http://www.battle.poltava.ua/images/charles2.jpg"/>
          <p:cNvPicPr>
            <a:picLocks noChangeAspect="1" noChangeArrowheads="1"/>
          </p:cNvPicPr>
          <p:nvPr/>
        </p:nvPicPr>
        <p:blipFill>
          <a:blip r:embed="rId5" cstate="print"/>
          <a:srcRect b="41935"/>
          <a:stretch>
            <a:fillRect/>
          </a:stretch>
        </p:blipFill>
        <p:spPr bwMode="auto">
          <a:xfrm>
            <a:off x="3818068" y="2411760"/>
            <a:ext cx="1478730" cy="1239212"/>
          </a:xfrm>
          <a:prstGeom prst="rect">
            <a:avLst/>
          </a:prstGeom>
          <a:noFill/>
        </p:spPr>
      </p:pic>
      <p:pic>
        <p:nvPicPr>
          <p:cNvPr id="16390" name="Picture 6" descr="Carl Gustav Rehnskold"/>
          <p:cNvPicPr>
            <a:picLocks noChangeAspect="1" noChangeArrowheads="1"/>
          </p:cNvPicPr>
          <p:nvPr/>
        </p:nvPicPr>
        <p:blipFill>
          <a:blip r:embed="rId6" cstate="print"/>
          <a:srcRect l="28327" b="45240"/>
          <a:stretch>
            <a:fillRect/>
          </a:stretch>
        </p:blipFill>
        <p:spPr bwMode="auto">
          <a:xfrm>
            <a:off x="1052736" y="6444208"/>
            <a:ext cx="1457524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125</Words>
  <Application>Microsoft Office PowerPoint</Application>
  <PresentationFormat>On-screen Show (4:3)</PresentationFormat>
  <Paragraphs>45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Per</dc:creator>
  <cp:lastModifiedBy>Per</cp:lastModifiedBy>
  <cp:revision>3</cp:revision>
  <dcterms:created xsi:type="dcterms:W3CDTF">2018-07-13T13:07:58Z</dcterms:created>
  <dcterms:modified xsi:type="dcterms:W3CDTF">2018-07-16T08:50:03Z</dcterms:modified>
</cp:coreProperties>
</file>